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79" r:id="rId5"/>
    <p:sldId id="259" r:id="rId6"/>
    <p:sldId id="261" r:id="rId7"/>
    <p:sldId id="260" r:id="rId8"/>
    <p:sldId id="291" r:id="rId9"/>
    <p:sldId id="294" r:id="rId10"/>
    <p:sldId id="266" r:id="rId11"/>
    <p:sldId id="267" r:id="rId12"/>
    <p:sldId id="268" r:id="rId13"/>
    <p:sldId id="269" r:id="rId14"/>
    <p:sldId id="275" r:id="rId15"/>
    <p:sldId id="271" r:id="rId16"/>
    <p:sldId id="262" r:id="rId17"/>
    <p:sldId id="263" r:id="rId18"/>
    <p:sldId id="264" r:id="rId19"/>
    <p:sldId id="265" r:id="rId20"/>
    <p:sldId id="292" r:id="rId21"/>
    <p:sldId id="293" r:id="rId22"/>
    <p:sldId id="272" r:id="rId23"/>
    <p:sldId id="274" r:id="rId24"/>
    <p:sldId id="273" r:id="rId25"/>
    <p:sldId id="276" r:id="rId26"/>
    <p:sldId id="295" r:id="rId27"/>
    <p:sldId id="277" r:id="rId28"/>
    <p:sldId id="278" r:id="rId29"/>
    <p:sldId id="280" r:id="rId30"/>
    <p:sldId id="281" r:id="rId31"/>
    <p:sldId id="282" r:id="rId32"/>
    <p:sldId id="296" r:id="rId33"/>
    <p:sldId id="283" r:id="rId34"/>
    <p:sldId id="284" r:id="rId35"/>
    <p:sldId id="287" r:id="rId36"/>
    <p:sldId id="286" r:id="rId37"/>
    <p:sldId id="285" r:id="rId38"/>
    <p:sldId id="288" r:id="rId39"/>
    <p:sldId id="289" r:id="rId40"/>
  </p:sldIdLst>
  <p:sldSz cx="9144000" cy="6858000" type="screen4x3"/>
  <p:notesSz cx="6858000" cy="9144000"/>
  <p:defaultTextStyle>
    <a:defPPr>
      <a:defRPr lang="zh-HK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D3052-E6EE-4C8C-AFCE-F26548FD11C8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AB04D-796C-4753-B92A-C88F740165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690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49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819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654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487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399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374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030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845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41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805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690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41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JCM</a:t>
            </a:r>
            <a:br>
              <a:rPr lang="en-US" altLang="zh-HK" dirty="0" smtClean="0"/>
            </a:br>
            <a:r>
              <a:rPr lang="en-US" altLang="zh-HK" dirty="0" smtClean="0"/>
              <a:t>OSCE </a:t>
            </a:r>
            <a:r>
              <a:rPr lang="en-US" altLang="zh-HK" dirty="0"/>
              <a:t>(</a:t>
            </a:r>
            <a:r>
              <a:rPr lang="en-US" altLang="zh-HK" dirty="0" smtClean="0"/>
              <a:t>suggested answer)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AHNH</a:t>
            </a:r>
          </a:p>
          <a:p>
            <a:r>
              <a:rPr lang="en-US" altLang="zh-HK" dirty="0" smtClean="0"/>
              <a:t>7</a:t>
            </a:r>
            <a:r>
              <a:rPr lang="en-US" altLang="zh-HK" baseline="30000" dirty="0" smtClean="0"/>
              <a:t>th</a:t>
            </a:r>
            <a:r>
              <a:rPr lang="en-US" altLang="zh-HK" dirty="0" smtClean="0"/>
              <a:t> January 2015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1028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Case 2 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42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M/78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HK" dirty="0" smtClean="0"/>
              <a:t>DM/HT</a:t>
            </a:r>
          </a:p>
          <a:p>
            <a:r>
              <a:rPr lang="en-US" altLang="zh-HK" dirty="0" smtClean="0"/>
              <a:t>Admitted med for chest pain 5 days ago</a:t>
            </a:r>
          </a:p>
          <a:p>
            <a:r>
              <a:rPr lang="en-US" altLang="zh-HK" dirty="0" smtClean="0"/>
              <a:t>Started on Aspirin</a:t>
            </a:r>
          </a:p>
          <a:p>
            <a:r>
              <a:rPr lang="en-US" altLang="zh-HK" dirty="0" smtClean="0"/>
              <a:t>Pending private CTA</a:t>
            </a:r>
          </a:p>
          <a:p>
            <a:r>
              <a:rPr lang="en-US" altLang="zh-HK" dirty="0" smtClean="0"/>
              <a:t>Sudden collapse in street 2 days after discharge</a:t>
            </a:r>
          </a:p>
          <a:p>
            <a:r>
              <a:rPr lang="en-US" altLang="zh-HK" dirty="0" smtClean="0"/>
              <a:t>BP 130/68 P 120 SpO2 74%</a:t>
            </a:r>
          </a:p>
          <a:p>
            <a:r>
              <a:rPr lang="en-US" altLang="zh-HK" dirty="0" smtClean="0"/>
              <a:t>GCS E4V1M5</a:t>
            </a:r>
          </a:p>
          <a:p>
            <a:r>
              <a:rPr lang="en-US" altLang="zh-HK" dirty="0" smtClean="0"/>
              <a:t>CXR unremarkable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038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479403" cy="5433468"/>
          </a:xfrm>
        </p:spPr>
      </p:pic>
      <p:sp>
        <p:nvSpPr>
          <p:cNvPr id="7" name="Rectangle 6"/>
          <p:cNvSpPr/>
          <p:nvPr/>
        </p:nvSpPr>
        <p:spPr>
          <a:xfrm>
            <a:off x="1547664" y="1484784"/>
            <a:ext cx="2304256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82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Give 3 descriptions of the ECG.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Sinus tachycardia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RAD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RBBB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S1Q3T3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3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The patient is stabilized with endotracheal intubation and mechanical ventilation at A&amp;E.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4296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investigation of choice?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CT thorax</a:t>
            </a:r>
          </a:p>
          <a:p>
            <a:r>
              <a:rPr lang="en-US" altLang="zh-HK" dirty="0" smtClean="0"/>
              <a:t>What are the treatment options?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Anticoagulation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Thrombolysis</a:t>
            </a:r>
          </a:p>
          <a:p>
            <a:pPr lvl="1"/>
            <a:r>
              <a:rPr lang="en-US" altLang="zh-HK" dirty="0" err="1" smtClean="0">
                <a:solidFill>
                  <a:srgbClr val="FF0000"/>
                </a:solidFill>
              </a:rPr>
              <a:t>Embolectomy</a:t>
            </a:r>
            <a:endParaRPr lang="en-US" altLang="zh-HK" dirty="0" smtClean="0">
              <a:solidFill>
                <a:srgbClr val="FF0000"/>
              </a:solidFill>
            </a:endParaRP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Vena </a:t>
            </a:r>
            <a:r>
              <a:rPr lang="en-US" altLang="zh-HK" dirty="0">
                <a:solidFill>
                  <a:srgbClr val="FF0000"/>
                </a:solidFill>
              </a:rPr>
              <a:t>cava </a:t>
            </a:r>
            <a:r>
              <a:rPr lang="en-US" altLang="zh-HK" dirty="0" smtClean="0">
                <a:solidFill>
                  <a:srgbClr val="FF0000"/>
                </a:solidFill>
              </a:rPr>
              <a:t>filter 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45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Case 3 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80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M/63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NPC with RT 6 years ago</a:t>
            </a:r>
          </a:p>
          <a:p>
            <a:r>
              <a:rPr lang="en-US" altLang="zh-HK" dirty="0" smtClean="0"/>
              <a:t>CC</a:t>
            </a:r>
          </a:p>
          <a:p>
            <a:pPr lvl="1"/>
            <a:r>
              <a:rPr lang="en-US" altLang="zh-HK" dirty="0" smtClean="0"/>
              <a:t>Dizziness and vomiting for 3 days</a:t>
            </a:r>
          </a:p>
          <a:p>
            <a:r>
              <a:rPr lang="en-US" altLang="zh-HK" dirty="0" smtClean="0"/>
              <a:t>PE</a:t>
            </a:r>
          </a:p>
          <a:p>
            <a:pPr lvl="1"/>
            <a:r>
              <a:rPr lang="en-US" altLang="zh-HK" dirty="0" smtClean="0"/>
              <a:t>15/15</a:t>
            </a:r>
          </a:p>
          <a:p>
            <a:pPr lvl="1"/>
            <a:r>
              <a:rPr lang="en-US" altLang="zh-HK" dirty="0" smtClean="0"/>
              <a:t>Dehydrated</a:t>
            </a:r>
          </a:p>
          <a:p>
            <a:pPr lvl="1"/>
            <a:r>
              <a:rPr lang="en-US" altLang="zh-HK" dirty="0" smtClean="0"/>
              <a:t>Respiratory/CVS/CNS/Abdomen NAD</a:t>
            </a:r>
          </a:p>
        </p:txBody>
      </p:sp>
    </p:spTree>
    <p:extLst>
      <p:ext uri="{BB962C8B-B14F-4D97-AF65-F5344CB8AC3E}">
        <p14:creationId xmlns:p14="http://schemas.microsoft.com/office/powerpoint/2010/main" val="9816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12" y="1600201"/>
            <a:ext cx="6213977" cy="4525963"/>
          </a:xfrm>
        </p:spPr>
      </p:pic>
      <p:sp>
        <p:nvSpPr>
          <p:cNvPr id="5" name="Rectangle 4"/>
          <p:cNvSpPr/>
          <p:nvPr/>
        </p:nvSpPr>
        <p:spPr>
          <a:xfrm>
            <a:off x="5436096" y="1794629"/>
            <a:ext cx="792088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15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What is the clinical diagnosis?</a:t>
            </a:r>
          </a:p>
          <a:p>
            <a:pPr lvl="1"/>
            <a:r>
              <a:rPr lang="en-US" altLang="zh-HK" dirty="0" err="1" smtClean="0">
                <a:solidFill>
                  <a:srgbClr val="FF0000"/>
                </a:solidFill>
              </a:rPr>
              <a:t>Hypercalcaemia</a:t>
            </a:r>
            <a:endParaRPr lang="en-US" altLang="zh-HK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1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5493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Suggest 3 causes which can give rise to the condition.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Malignancy</a:t>
            </a:r>
          </a:p>
          <a:p>
            <a:pPr lvl="2"/>
            <a:r>
              <a:rPr lang="en-US" altLang="zh-HK" dirty="0" smtClean="0">
                <a:solidFill>
                  <a:srgbClr val="FF0000"/>
                </a:solidFill>
              </a:rPr>
              <a:t>Parathyroid hormone related protein</a:t>
            </a:r>
          </a:p>
          <a:p>
            <a:pPr lvl="2"/>
            <a:r>
              <a:rPr lang="en-US" altLang="zh-HK" dirty="0" smtClean="0">
                <a:solidFill>
                  <a:srgbClr val="FF0000"/>
                </a:solidFill>
              </a:rPr>
              <a:t>Bone metastasis</a:t>
            </a:r>
            <a:endParaRPr lang="en-US" altLang="zh-HK" dirty="0">
              <a:solidFill>
                <a:srgbClr val="FF0000"/>
              </a:solidFill>
            </a:endParaRP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Primary hyperparathyroidism</a:t>
            </a:r>
            <a:endParaRPr lang="en-US" altLang="zh-HK" dirty="0">
              <a:solidFill>
                <a:srgbClr val="FF0000"/>
              </a:solidFill>
            </a:endParaRP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Ca++ </a:t>
            </a:r>
            <a:r>
              <a:rPr lang="en-US" altLang="zh-HK" dirty="0">
                <a:solidFill>
                  <a:srgbClr val="FF0000"/>
                </a:solidFill>
              </a:rPr>
              <a:t>overdose</a:t>
            </a:r>
            <a:r>
              <a:rPr lang="en-US" altLang="zh-HK" dirty="0"/>
              <a:t> </a:t>
            </a:r>
          </a:p>
          <a:p>
            <a:pPr lvl="1"/>
            <a:r>
              <a:rPr lang="en-US" altLang="zh-HK" dirty="0">
                <a:solidFill>
                  <a:srgbClr val="FF0000"/>
                </a:solidFill>
              </a:rPr>
              <a:t>G</a:t>
            </a:r>
            <a:r>
              <a:rPr lang="en-US" altLang="zh-HK" dirty="0" smtClean="0">
                <a:solidFill>
                  <a:srgbClr val="FF0000"/>
                </a:solidFill>
              </a:rPr>
              <a:t>ranulomatous </a:t>
            </a:r>
            <a:r>
              <a:rPr lang="en-US" altLang="zh-HK" dirty="0">
                <a:solidFill>
                  <a:srgbClr val="FF0000"/>
                </a:solidFill>
              </a:rPr>
              <a:t>disease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06235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>
                <a:solidFill>
                  <a:prstClr val="black"/>
                </a:solidFill>
              </a:rPr>
              <a:t>What </a:t>
            </a:r>
            <a:r>
              <a:rPr lang="en-US" altLang="zh-HK" dirty="0" smtClean="0">
                <a:solidFill>
                  <a:prstClr val="black"/>
                </a:solidFill>
              </a:rPr>
              <a:t>are the treatment for the condition?</a:t>
            </a:r>
            <a:endParaRPr lang="en-US" altLang="zh-HK" dirty="0">
              <a:solidFill>
                <a:prstClr val="black"/>
              </a:solidFill>
            </a:endParaRPr>
          </a:p>
          <a:p>
            <a:pPr lvl="1"/>
            <a:r>
              <a:rPr lang="en-US" altLang="zh-HK" dirty="0">
                <a:solidFill>
                  <a:srgbClr val="FF0000"/>
                </a:solidFill>
              </a:rPr>
              <a:t>Rehydration</a:t>
            </a:r>
          </a:p>
          <a:p>
            <a:pPr lvl="1"/>
            <a:r>
              <a:rPr lang="en-US" altLang="zh-HK" dirty="0">
                <a:solidFill>
                  <a:srgbClr val="FF0000"/>
                </a:solidFill>
              </a:rPr>
              <a:t>Loop diuretic (after rehydration)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Calcitonin</a:t>
            </a:r>
          </a:p>
          <a:p>
            <a:pPr lvl="2"/>
            <a:r>
              <a:rPr lang="en-US" altLang="zh-HK" dirty="0" smtClean="0">
                <a:solidFill>
                  <a:srgbClr val="FF0000"/>
                </a:solidFill>
              </a:rPr>
              <a:t>4IU/kg IM/SC Q12H </a:t>
            </a:r>
            <a:endParaRPr lang="en-US" altLang="zh-HK" dirty="0">
              <a:solidFill>
                <a:srgbClr val="FF0000"/>
              </a:solidFill>
            </a:endParaRPr>
          </a:p>
          <a:p>
            <a:pPr lvl="1"/>
            <a:r>
              <a:rPr lang="en-US" altLang="zh-HK" dirty="0" err="1">
                <a:solidFill>
                  <a:srgbClr val="FF0000"/>
                </a:solidFill>
              </a:rPr>
              <a:t>Bisphosphates</a:t>
            </a:r>
            <a:endParaRPr lang="en-US" altLang="zh-HK" dirty="0">
              <a:solidFill>
                <a:srgbClr val="FF0000"/>
              </a:solidFill>
            </a:endParaRPr>
          </a:p>
          <a:p>
            <a:pPr lvl="2"/>
            <a:r>
              <a:rPr lang="en-US" altLang="zh-HK" dirty="0" err="1" smtClean="0">
                <a:solidFill>
                  <a:srgbClr val="FF0000"/>
                </a:solidFill>
              </a:rPr>
              <a:t>Pamidronate</a:t>
            </a:r>
            <a:r>
              <a:rPr lang="en-US" altLang="zh-HK" dirty="0" smtClean="0">
                <a:solidFill>
                  <a:srgbClr val="FF0000"/>
                </a:solidFill>
              </a:rPr>
              <a:t> 90mg in 500ml NS over 4 hours IV</a:t>
            </a:r>
            <a:endParaRPr lang="en-US" altLang="zh-HK" dirty="0">
              <a:solidFill>
                <a:srgbClr val="FF0000"/>
              </a:solidFill>
            </a:endParaRPr>
          </a:p>
          <a:p>
            <a:pPr lvl="2"/>
            <a:r>
              <a:rPr lang="en-US" altLang="zh-HK" dirty="0" err="1">
                <a:solidFill>
                  <a:srgbClr val="FF0000"/>
                </a:solidFill>
              </a:rPr>
              <a:t>Zoledronic</a:t>
            </a:r>
            <a:r>
              <a:rPr lang="en-US" altLang="zh-HK" dirty="0">
                <a:solidFill>
                  <a:srgbClr val="FF0000"/>
                </a:solidFill>
              </a:rPr>
              <a:t> </a:t>
            </a:r>
            <a:r>
              <a:rPr lang="en-US" altLang="zh-HK" dirty="0" smtClean="0">
                <a:solidFill>
                  <a:srgbClr val="FF0000"/>
                </a:solidFill>
              </a:rPr>
              <a:t>acid 4mg in 100ml NS over 15min IV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Dialysis</a:t>
            </a:r>
            <a:endParaRPr lang="en-US" altLang="zh-HK" dirty="0">
              <a:solidFill>
                <a:srgbClr val="FF0000"/>
              </a:solidFill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78257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6139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M/62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HT/</a:t>
            </a:r>
            <a:r>
              <a:rPr lang="en-US" altLang="zh-HK" dirty="0" err="1" smtClean="0"/>
              <a:t>pAF</a:t>
            </a:r>
            <a:r>
              <a:rPr lang="en-US" altLang="zh-HK" dirty="0" smtClean="0"/>
              <a:t>/IHD</a:t>
            </a:r>
          </a:p>
          <a:p>
            <a:r>
              <a:rPr lang="en-US" altLang="zh-HK" dirty="0" smtClean="0"/>
              <a:t>On aspirin </a:t>
            </a:r>
            <a:r>
              <a:rPr lang="en-US" altLang="zh-HK" dirty="0" err="1" smtClean="0"/>
              <a:t>etc</a:t>
            </a:r>
            <a:endParaRPr lang="en-US" altLang="zh-HK" dirty="0" smtClean="0"/>
          </a:p>
          <a:p>
            <a:r>
              <a:rPr lang="en-US" altLang="zh-HK" dirty="0" smtClean="0"/>
              <a:t>Sudden dense right side weakness for 1 hour</a:t>
            </a:r>
          </a:p>
          <a:p>
            <a:r>
              <a:rPr lang="en-US" altLang="zh-HK" dirty="0" smtClean="0"/>
              <a:t>BP 167/88 P80 </a:t>
            </a:r>
          </a:p>
          <a:p>
            <a:r>
              <a:rPr lang="en-US" altLang="zh-HK" dirty="0" smtClean="0"/>
              <a:t>GCS E4V1M5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8786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548680"/>
            <a:ext cx="5649491" cy="5649491"/>
          </a:xfrm>
        </p:spPr>
      </p:pic>
    </p:spTree>
    <p:extLst>
      <p:ext uri="{BB962C8B-B14F-4D97-AF65-F5344CB8AC3E}">
        <p14:creationId xmlns:p14="http://schemas.microsoft.com/office/powerpoint/2010/main" val="872200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smtClean="0"/>
              <a:t>Name the radiological sign present.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Dense MCA sign</a:t>
            </a:r>
          </a:p>
          <a:p>
            <a:r>
              <a:rPr lang="en-US" altLang="zh-HK" dirty="0" smtClean="0"/>
              <a:t>Give 3 other CT signs which may be present for the condition.</a:t>
            </a:r>
          </a:p>
          <a:p>
            <a:pPr lvl="1"/>
            <a:r>
              <a:rPr lang="en-US" altLang="zh-HK" dirty="0" err="1" smtClean="0">
                <a:solidFill>
                  <a:srgbClr val="FF0000"/>
                </a:solidFill>
              </a:rPr>
              <a:t>Hypoattenuation</a:t>
            </a:r>
            <a:endParaRPr lang="en-US" altLang="zh-HK" dirty="0" smtClean="0">
              <a:solidFill>
                <a:srgbClr val="FF0000"/>
              </a:solidFill>
            </a:endParaRPr>
          </a:p>
          <a:p>
            <a:pPr lvl="1"/>
            <a:r>
              <a:rPr lang="en-US" altLang="zh-HK" dirty="0">
                <a:solidFill>
                  <a:srgbClr val="FF0000"/>
                </a:solidFill>
              </a:rPr>
              <a:t>Insular ribbon sign</a:t>
            </a:r>
          </a:p>
          <a:p>
            <a:pPr lvl="1"/>
            <a:r>
              <a:rPr lang="en-US" altLang="zh-HK" dirty="0">
                <a:solidFill>
                  <a:srgbClr val="FF0000"/>
                </a:solidFill>
              </a:rPr>
              <a:t>Obscuration of the </a:t>
            </a:r>
            <a:r>
              <a:rPr lang="en-US" altLang="zh-HK" dirty="0" err="1">
                <a:solidFill>
                  <a:srgbClr val="FF0000"/>
                </a:solidFill>
              </a:rPr>
              <a:t>lentiform</a:t>
            </a:r>
            <a:r>
              <a:rPr lang="en-US" altLang="zh-HK" dirty="0">
                <a:solidFill>
                  <a:srgbClr val="FF0000"/>
                </a:solidFill>
              </a:rPr>
              <a:t> nucleus, </a:t>
            </a:r>
            <a:r>
              <a:rPr lang="en-US" altLang="zh-HK" dirty="0" smtClean="0">
                <a:solidFill>
                  <a:srgbClr val="FF0000"/>
                </a:solidFill>
              </a:rPr>
              <a:t>or blurred </a:t>
            </a:r>
            <a:r>
              <a:rPr lang="en-US" altLang="zh-HK" dirty="0">
                <a:solidFill>
                  <a:srgbClr val="FF0000"/>
                </a:solidFill>
              </a:rPr>
              <a:t>basal ganglia</a:t>
            </a:r>
            <a:endParaRPr lang="en-US" altLang="zh-HK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HK" dirty="0" smtClean="0"/>
              <a:t> 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78993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Give </a:t>
            </a:r>
            <a:r>
              <a:rPr lang="en-US" altLang="zh-HK" dirty="0"/>
              <a:t>2 CNS complications of the condition</a:t>
            </a:r>
            <a:r>
              <a:rPr lang="en-US" altLang="zh-HK" dirty="0" smtClean="0"/>
              <a:t>.</a:t>
            </a:r>
          </a:p>
          <a:p>
            <a:pPr lvl="1"/>
            <a:r>
              <a:rPr lang="en-US" altLang="zh-HK" dirty="0" err="1" smtClean="0">
                <a:solidFill>
                  <a:srgbClr val="FF0000"/>
                </a:solidFill>
              </a:rPr>
              <a:t>Haemorrhagic</a:t>
            </a:r>
            <a:r>
              <a:rPr lang="en-US" altLang="zh-HK" dirty="0" smtClean="0">
                <a:solidFill>
                  <a:srgbClr val="FF0000"/>
                </a:solidFill>
              </a:rPr>
              <a:t> transformation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Malignant MCA syndrome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Seizure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69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9991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M/23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Fell while playing football</a:t>
            </a:r>
          </a:p>
          <a:p>
            <a:r>
              <a:rPr lang="en-US" altLang="zh-HK" dirty="0" smtClean="0"/>
              <a:t>Left wrist pain and swelling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48633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3744416" cy="6372077"/>
          </a:xfrm>
        </p:spPr>
      </p:pic>
    </p:spTree>
    <p:extLst>
      <p:ext uri="{BB962C8B-B14F-4D97-AF65-F5344CB8AC3E}">
        <p14:creationId xmlns:p14="http://schemas.microsoft.com/office/powerpoint/2010/main" val="4983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M/23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CC</a:t>
            </a:r>
          </a:p>
          <a:p>
            <a:pPr lvl="1"/>
            <a:r>
              <a:rPr lang="en-US" altLang="zh-HK" dirty="0" smtClean="0"/>
              <a:t>Fever/sore throat/jaundice 1 week</a:t>
            </a:r>
          </a:p>
          <a:p>
            <a:pPr lvl="1"/>
            <a:r>
              <a:rPr lang="en-US" altLang="zh-HK" dirty="0" smtClean="0"/>
              <a:t>Attended A&amp;E 1 week ago</a:t>
            </a:r>
          </a:p>
          <a:p>
            <a:pPr lvl="1"/>
            <a:r>
              <a:rPr lang="en-US" altLang="zh-HK" dirty="0" smtClean="0"/>
              <a:t>No travel history</a:t>
            </a:r>
          </a:p>
          <a:p>
            <a:pPr lvl="1"/>
            <a:r>
              <a:rPr lang="en-US" altLang="zh-HK" dirty="0" smtClean="0"/>
              <a:t>Good past health</a:t>
            </a:r>
          </a:p>
        </p:txBody>
      </p:sp>
    </p:spTree>
    <p:extLst>
      <p:ext uri="{BB962C8B-B14F-4D97-AF65-F5344CB8AC3E}">
        <p14:creationId xmlns:p14="http://schemas.microsoft.com/office/powerpoint/2010/main" val="23463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404664"/>
            <a:ext cx="3985859" cy="6154511"/>
          </a:xfrm>
        </p:spPr>
      </p:pic>
    </p:spTree>
    <p:extLst>
      <p:ext uri="{BB962C8B-B14F-4D97-AF65-F5344CB8AC3E}">
        <p14:creationId xmlns:p14="http://schemas.microsoft.com/office/powerpoint/2010/main" val="27309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diagnosis?</a:t>
            </a:r>
          </a:p>
          <a:p>
            <a:pPr lvl="1"/>
            <a:r>
              <a:rPr lang="en-US" altLang="zh-HK" dirty="0">
                <a:solidFill>
                  <a:srgbClr val="FF0000"/>
                </a:solidFill>
              </a:rPr>
              <a:t>Trans-scaphoid </a:t>
            </a:r>
            <a:r>
              <a:rPr lang="en-US" altLang="zh-HK" dirty="0" err="1">
                <a:solidFill>
                  <a:srgbClr val="FF0000"/>
                </a:solidFill>
              </a:rPr>
              <a:t>p</a:t>
            </a:r>
            <a:r>
              <a:rPr lang="en-US" altLang="zh-HK" dirty="0" err="1" smtClean="0">
                <a:solidFill>
                  <a:srgbClr val="FF0000"/>
                </a:solidFill>
              </a:rPr>
              <a:t>erilunate</a:t>
            </a:r>
            <a:r>
              <a:rPr lang="en-US" altLang="zh-HK" dirty="0" smtClean="0">
                <a:solidFill>
                  <a:srgbClr val="FF0000"/>
                </a:solidFill>
              </a:rPr>
              <a:t> </a:t>
            </a:r>
            <a:r>
              <a:rPr lang="en-US" altLang="zh-HK" dirty="0">
                <a:solidFill>
                  <a:srgbClr val="FF0000"/>
                </a:solidFill>
              </a:rPr>
              <a:t>d</a:t>
            </a:r>
            <a:r>
              <a:rPr lang="en-US" altLang="zh-HK" dirty="0" smtClean="0">
                <a:solidFill>
                  <a:srgbClr val="FF0000"/>
                </a:solidFill>
              </a:rPr>
              <a:t>islocation</a:t>
            </a:r>
          </a:p>
          <a:p>
            <a:r>
              <a:rPr lang="en-US" altLang="zh-HK" dirty="0" smtClean="0"/>
              <a:t>What is the management?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Urgent closed reduction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Open reduction and </a:t>
            </a:r>
            <a:r>
              <a:rPr lang="en-US" altLang="zh-HK" dirty="0">
                <a:solidFill>
                  <a:srgbClr val="FF0000"/>
                </a:solidFill>
              </a:rPr>
              <a:t>i</a:t>
            </a:r>
            <a:r>
              <a:rPr lang="en-US" altLang="zh-HK" dirty="0" smtClean="0">
                <a:solidFill>
                  <a:srgbClr val="FF0000"/>
                </a:solidFill>
              </a:rPr>
              <a:t>nternal fixation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163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>
                <a:solidFill>
                  <a:prstClr val="black"/>
                </a:solidFill>
              </a:rPr>
              <a:t>Give </a:t>
            </a:r>
            <a:r>
              <a:rPr lang="en-US" altLang="zh-HK" dirty="0" smtClean="0">
                <a:solidFill>
                  <a:prstClr val="black"/>
                </a:solidFill>
              </a:rPr>
              <a:t>4 </a:t>
            </a:r>
            <a:r>
              <a:rPr lang="en-US" altLang="zh-HK" dirty="0">
                <a:solidFill>
                  <a:prstClr val="black"/>
                </a:solidFill>
              </a:rPr>
              <a:t>complications.</a:t>
            </a:r>
          </a:p>
          <a:p>
            <a:pPr lvl="1"/>
            <a:r>
              <a:rPr lang="en-US" altLang="zh-HK" dirty="0">
                <a:solidFill>
                  <a:srgbClr val="FF0000"/>
                </a:solidFill>
              </a:rPr>
              <a:t>Median nerve </a:t>
            </a:r>
            <a:r>
              <a:rPr lang="en-US" altLang="zh-HK" dirty="0" smtClean="0">
                <a:solidFill>
                  <a:srgbClr val="FF0000"/>
                </a:solidFill>
              </a:rPr>
              <a:t>injury</a:t>
            </a:r>
          </a:p>
          <a:p>
            <a:pPr lvl="1"/>
            <a:r>
              <a:rPr lang="en-US" altLang="zh-HK" dirty="0">
                <a:solidFill>
                  <a:srgbClr val="FF0000"/>
                </a:solidFill>
              </a:rPr>
              <a:t>Compartment </a:t>
            </a:r>
            <a:r>
              <a:rPr lang="en-US" altLang="zh-HK" dirty="0" smtClean="0">
                <a:solidFill>
                  <a:srgbClr val="FF0000"/>
                </a:solidFill>
              </a:rPr>
              <a:t>syndrome of </a:t>
            </a:r>
            <a:r>
              <a:rPr lang="en-US" altLang="zh-HK" dirty="0">
                <a:solidFill>
                  <a:srgbClr val="FF0000"/>
                </a:solidFill>
              </a:rPr>
              <a:t>the </a:t>
            </a:r>
            <a:r>
              <a:rPr lang="en-US" altLang="zh-HK" dirty="0" smtClean="0">
                <a:solidFill>
                  <a:srgbClr val="FF0000"/>
                </a:solidFill>
              </a:rPr>
              <a:t>hand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Carpal instability</a:t>
            </a:r>
          </a:p>
          <a:p>
            <a:pPr lvl="1"/>
            <a:r>
              <a:rPr lang="en-US" altLang="zh-HK" dirty="0">
                <a:solidFill>
                  <a:srgbClr val="FF0000"/>
                </a:solidFill>
              </a:rPr>
              <a:t>S</a:t>
            </a:r>
            <a:r>
              <a:rPr lang="en-US" altLang="zh-HK" dirty="0" smtClean="0">
                <a:solidFill>
                  <a:srgbClr val="FF0000"/>
                </a:solidFill>
              </a:rPr>
              <a:t>caphoid nonunion/</a:t>
            </a:r>
            <a:r>
              <a:rPr lang="en-US" altLang="zh-HK" dirty="0" err="1" smtClean="0">
                <a:solidFill>
                  <a:srgbClr val="FF0000"/>
                </a:solidFill>
              </a:rPr>
              <a:t>malunion</a:t>
            </a:r>
            <a:endParaRPr lang="en-US" altLang="zh-HK" dirty="0" smtClean="0">
              <a:solidFill>
                <a:srgbClr val="FF0000"/>
              </a:solidFill>
            </a:endParaRPr>
          </a:p>
          <a:p>
            <a:pPr lvl="1"/>
            <a:r>
              <a:rPr lang="en-US" altLang="zh-HK" dirty="0">
                <a:solidFill>
                  <a:srgbClr val="FF0000"/>
                </a:solidFill>
              </a:rPr>
              <a:t>T</a:t>
            </a:r>
            <a:r>
              <a:rPr lang="en-US" altLang="zh-HK" dirty="0" smtClean="0">
                <a:solidFill>
                  <a:srgbClr val="FF0000"/>
                </a:solidFill>
              </a:rPr>
              <a:t>raumatic </a:t>
            </a:r>
            <a:r>
              <a:rPr lang="en-US" altLang="zh-HK" dirty="0">
                <a:solidFill>
                  <a:srgbClr val="FF0000"/>
                </a:solidFill>
              </a:rPr>
              <a:t>arthritis </a:t>
            </a:r>
            <a:endParaRPr lang="en-US" altLang="zh-HK" dirty="0" smtClean="0"/>
          </a:p>
          <a:p>
            <a:pPr lvl="1"/>
            <a:r>
              <a:rPr lang="en-US" altLang="zh-HK" dirty="0">
                <a:solidFill>
                  <a:srgbClr val="FF0000"/>
                </a:solidFill>
              </a:rPr>
              <a:t>L</a:t>
            </a:r>
            <a:r>
              <a:rPr lang="en-US" altLang="zh-HK" dirty="0" smtClean="0">
                <a:solidFill>
                  <a:srgbClr val="FF0000"/>
                </a:solidFill>
              </a:rPr>
              <a:t>ate </a:t>
            </a:r>
            <a:r>
              <a:rPr lang="en-US" altLang="zh-HK" dirty="0">
                <a:solidFill>
                  <a:srgbClr val="FF0000"/>
                </a:solidFill>
              </a:rPr>
              <a:t>flexor tendon </a:t>
            </a:r>
            <a:r>
              <a:rPr lang="en-US" altLang="zh-HK" dirty="0" smtClean="0">
                <a:solidFill>
                  <a:srgbClr val="FF0000"/>
                </a:solidFill>
              </a:rPr>
              <a:t>rupture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Persistent pain/weakness</a:t>
            </a:r>
            <a:endParaRPr lang="en-US" altLang="zh-H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13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Case 6 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221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M/45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err="1" smtClean="0"/>
              <a:t>Rt</a:t>
            </a:r>
            <a:r>
              <a:rPr lang="en-US" altLang="zh-HK" dirty="0" smtClean="0"/>
              <a:t> ear discharge for 2 weeks</a:t>
            </a:r>
          </a:p>
          <a:p>
            <a:r>
              <a:rPr lang="en-US" altLang="zh-HK" dirty="0" err="1" smtClean="0"/>
              <a:t>Rt</a:t>
            </a:r>
            <a:r>
              <a:rPr lang="en-US" altLang="zh-HK" dirty="0" smtClean="0"/>
              <a:t> side headache/neck pain/diplopia 2 days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05742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5649491" cy="5649491"/>
          </a:xfrm>
        </p:spPr>
      </p:pic>
      <p:sp>
        <p:nvSpPr>
          <p:cNvPr id="5" name="Rectangle 4"/>
          <p:cNvSpPr/>
          <p:nvPr/>
        </p:nvSpPr>
        <p:spPr>
          <a:xfrm>
            <a:off x="5868144" y="620689"/>
            <a:ext cx="144016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813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332656"/>
            <a:ext cx="5865515" cy="5865515"/>
          </a:xfrm>
        </p:spPr>
      </p:pic>
      <p:sp>
        <p:nvSpPr>
          <p:cNvPr id="5" name="Rectangle 4"/>
          <p:cNvSpPr/>
          <p:nvPr/>
        </p:nvSpPr>
        <p:spPr>
          <a:xfrm>
            <a:off x="6084168" y="548680"/>
            <a:ext cx="1512168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00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476672"/>
            <a:ext cx="5865515" cy="5865515"/>
          </a:xfrm>
        </p:spPr>
      </p:pic>
      <p:sp>
        <p:nvSpPr>
          <p:cNvPr id="5" name="Rectangle 4"/>
          <p:cNvSpPr/>
          <p:nvPr/>
        </p:nvSpPr>
        <p:spPr>
          <a:xfrm>
            <a:off x="6084168" y="728700"/>
            <a:ext cx="1512168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50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clinical diagnosis?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Venous sinus thrombosis</a:t>
            </a:r>
          </a:p>
          <a:p>
            <a:r>
              <a:rPr lang="en-US" altLang="zh-HK" dirty="0" smtClean="0"/>
              <a:t>What is the investigation of choice to confirm the diagnosis?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CT </a:t>
            </a:r>
            <a:r>
              <a:rPr lang="en-US" altLang="zh-HK" dirty="0" err="1" smtClean="0">
                <a:solidFill>
                  <a:srgbClr val="FF0000"/>
                </a:solidFill>
              </a:rPr>
              <a:t>venogram</a:t>
            </a:r>
            <a:endParaRPr lang="en-US" altLang="zh-HK" dirty="0" smtClean="0">
              <a:solidFill>
                <a:srgbClr val="FF0000"/>
              </a:solidFill>
            </a:endParaRPr>
          </a:p>
          <a:p>
            <a:r>
              <a:rPr lang="en-US" altLang="zh-HK" dirty="0" smtClean="0"/>
              <a:t>What should be the management?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Treat underlying </a:t>
            </a:r>
            <a:r>
              <a:rPr lang="en-US" altLang="zh-HK" dirty="0" err="1" smtClean="0">
                <a:solidFill>
                  <a:srgbClr val="FF0000"/>
                </a:solidFill>
              </a:rPr>
              <a:t>mastoiditis</a:t>
            </a:r>
            <a:endParaRPr lang="en-US" altLang="zh-HK" dirty="0" smtClean="0">
              <a:solidFill>
                <a:srgbClr val="FF0000"/>
              </a:solidFill>
            </a:endParaRP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Anticoagulation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6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The end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685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>
                <a:solidFill>
                  <a:prstClr val="black"/>
                </a:solidFill>
              </a:rPr>
              <a:t>PE</a:t>
            </a:r>
          </a:p>
          <a:p>
            <a:pPr lvl="1"/>
            <a:r>
              <a:rPr lang="en-US" altLang="zh-HK" dirty="0" smtClean="0">
                <a:solidFill>
                  <a:prstClr val="black"/>
                </a:solidFill>
              </a:rPr>
              <a:t>Jaundice</a:t>
            </a:r>
            <a:endParaRPr lang="en-US" altLang="zh-HK" dirty="0">
              <a:solidFill>
                <a:prstClr val="black"/>
              </a:solidFill>
            </a:endParaRPr>
          </a:p>
          <a:p>
            <a:pPr lvl="1"/>
            <a:r>
              <a:rPr lang="en-US" altLang="zh-HK" dirty="0">
                <a:solidFill>
                  <a:prstClr val="black"/>
                </a:solidFill>
              </a:rPr>
              <a:t>Bilateral cervical LNs</a:t>
            </a:r>
          </a:p>
          <a:p>
            <a:pPr lvl="1"/>
            <a:r>
              <a:rPr lang="en-US" altLang="zh-HK" dirty="0">
                <a:solidFill>
                  <a:prstClr val="black"/>
                </a:solidFill>
              </a:rPr>
              <a:t>Exudative tonsillitis</a:t>
            </a:r>
          </a:p>
          <a:p>
            <a:pPr lvl="1"/>
            <a:r>
              <a:rPr lang="en-US" altLang="zh-HK" dirty="0">
                <a:solidFill>
                  <a:prstClr val="black"/>
                </a:solidFill>
              </a:rPr>
              <a:t>No stigmata of CLD</a:t>
            </a:r>
          </a:p>
          <a:p>
            <a:pPr lvl="1"/>
            <a:r>
              <a:rPr lang="en-US" altLang="zh-HK" dirty="0">
                <a:solidFill>
                  <a:prstClr val="black"/>
                </a:solidFill>
              </a:rPr>
              <a:t>Abdomen and chest </a:t>
            </a:r>
            <a:r>
              <a:rPr lang="en-US" altLang="zh-HK" dirty="0" smtClean="0">
                <a:solidFill>
                  <a:prstClr val="black"/>
                </a:solidFill>
              </a:rPr>
              <a:t>NAD</a:t>
            </a:r>
            <a:endParaRPr lang="zh-HK" alt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8423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1638903"/>
            <a:ext cx="6547104" cy="4448556"/>
          </a:xfrm>
        </p:spPr>
      </p:pic>
    </p:spTree>
    <p:extLst>
      <p:ext uri="{BB962C8B-B14F-4D97-AF65-F5344CB8AC3E}">
        <p14:creationId xmlns:p14="http://schemas.microsoft.com/office/powerpoint/2010/main" val="37201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9164"/>
            <a:ext cx="5626780" cy="6575071"/>
          </a:xfrm>
        </p:spPr>
      </p:pic>
    </p:spTree>
    <p:extLst>
      <p:ext uri="{BB962C8B-B14F-4D97-AF65-F5344CB8AC3E}">
        <p14:creationId xmlns:p14="http://schemas.microsoft.com/office/powerpoint/2010/main" val="36546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Give one diagnosis to account for the clinical findings.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Infectious mononucleosis</a:t>
            </a:r>
          </a:p>
          <a:p>
            <a:r>
              <a:rPr lang="en-US" altLang="zh-HK" dirty="0" smtClean="0"/>
              <a:t>Suggest 3 other differential diagnoses.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Hepatitis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Lymphoma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Leptospirosis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Wilson disease</a:t>
            </a:r>
          </a:p>
          <a:p>
            <a:pPr lvl="1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584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/>
              <a:t>Name the blood test to confirm the diagnosis.</a:t>
            </a:r>
          </a:p>
          <a:p>
            <a:pPr lvl="1"/>
            <a:r>
              <a:rPr lang="en-US" altLang="zh-HK" dirty="0" err="1">
                <a:solidFill>
                  <a:srgbClr val="FF0000"/>
                </a:solidFill>
              </a:rPr>
              <a:t>Monospot</a:t>
            </a:r>
            <a:r>
              <a:rPr lang="en-US" altLang="zh-HK" dirty="0">
                <a:solidFill>
                  <a:srgbClr val="FF0000"/>
                </a:solidFill>
              </a:rPr>
              <a:t> test</a:t>
            </a:r>
          </a:p>
          <a:p>
            <a:r>
              <a:rPr lang="en-US" altLang="zh-HK" dirty="0"/>
              <a:t>Give 3 complications of the condition. </a:t>
            </a:r>
            <a:endParaRPr lang="en-US" altLang="zh-HK" dirty="0" smtClean="0"/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Airway </a:t>
            </a:r>
            <a:r>
              <a:rPr lang="en-US" altLang="zh-HK" dirty="0">
                <a:solidFill>
                  <a:srgbClr val="FF0000"/>
                </a:solidFill>
              </a:rPr>
              <a:t>obstruction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Encephalitis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Myocarditis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Splenic rupture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Pancreatitis</a:t>
            </a:r>
          </a:p>
          <a:p>
            <a:pPr lvl="1"/>
            <a:r>
              <a:rPr lang="en-US" altLang="zh-HK" dirty="0" err="1">
                <a:solidFill>
                  <a:srgbClr val="FF0000"/>
                </a:solidFill>
              </a:rPr>
              <a:t>A</a:t>
            </a:r>
            <a:r>
              <a:rPr lang="en-US" altLang="zh-HK" dirty="0" err="1" smtClean="0">
                <a:solidFill>
                  <a:srgbClr val="FF0000"/>
                </a:solidFill>
              </a:rPr>
              <a:t>calculous</a:t>
            </a:r>
            <a:r>
              <a:rPr lang="en-US" altLang="zh-HK" dirty="0" smtClean="0">
                <a:solidFill>
                  <a:srgbClr val="FF0000"/>
                </a:solidFill>
              </a:rPr>
              <a:t> </a:t>
            </a:r>
            <a:r>
              <a:rPr lang="en-US" altLang="zh-HK" dirty="0" err="1">
                <a:solidFill>
                  <a:srgbClr val="FF0000"/>
                </a:solidFill>
              </a:rPr>
              <a:t>cholecystitis</a:t>
            </a:r>
            <a:endParaRPr lang="en-US" altLang="zh-HK" dirty="0">
              <a:solidFill>
                <a:srgbClr val="FF0000"/>
              </a:solidFill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3488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</a:t>
            </a:r>
            <a:r>
              <a:rPr lang="en-US" altLang="zh-HK" dirty="0" smtClean="0"/>
              <a:t>treatment for the condition?</a:t>
            </a:r>
            <a:endParaRPr lang="en-US" altLang="zh-HK" dirty="0" smtClean="0"/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Supportive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Corticosteroid for severe complications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454</Words>
  <Application>Microsoft Office PowerPoint</Application>
  <PresentationFormat>On-screen Show (4:3)</PresentationFormat>
  <Paragraphs>132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JCM OSCE (suggested answer)</vt:lpstr>
      <vt:lpstr>Case 1</vt:lpstr>
      <vt:lpstr>M/23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2 </vt:lpstr>
      <vt:lpstr>M/78</vt:lpstr>
      <vt:lpstr>PowerPoint Presentation</vt:lpstr>
      <vt:lpstr>PowerPoint Presentation</vt:lpstr>
      <vt:lpstr>PowerPoint Presentation</vt:lpstr>
      <vt:lpstr>PowerPoint Presentation</vt:lpstr>
      <vt:lpstr>Case 3 </vt:lpstr>
      <vt:lpstr>M/63</vt:lpstr>
      <vt:lpstr>PowerPoint Presentation</vt:lpstr>
      <vt:lpstr>PowerPoint Presentation</vt:lpstr>
      <vt:lpstr>PowerPoint Presentation</vt:lpstr>
      <vt:lpstr>PowerPoint Presentation</vt:lpstr>
      <vt:lpstr>Case 4</vt:lpstr>
      <vt:lpstr>M/62</vt:lpstr>
      <vt:lpstr>PowerPoint Presentation</vt:lpstr>
      <vt:lpstr>PowerPoint Presentation</vt:lpstr>
      <vt:lpstr>PowerPoint Presentation</vt:lpstr>
      <vt:lpstr>Case 5</vt:lpstr>
      <vt:lpstr>M/23</vt:lpstr>
      <vt:lpstr>PowerPoint Presentation</vt:lpstr>
      <vt:lpstr>PowerPoint Presentation</vt:lpstr>
      <vt:lpstr>PowerPoint Presentation</vt:lpstr>
      <vt:lpstr>PowerPoint Presentation</vt:lpstr>
      <vt:lpstr>Case 6 </vt:lpstr>
      <vt:lpstr>M/45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</dc:title>
  <dc:creator>Leung Yuen Hung</dc:creator>
  <cp:lastModifiedBy>Leung Yuen Hung</cp:lastModifiedBy>
  <cp:revision>113</cp:revision>
  <dcterms:created xsi:type="dcterms:W3CDTF">2014-12-09T10:54:46Z</dcterms:created>
  <dcterms:modified xsi:type="dcterms:W3CDTF">2014-12-18T12:24:45Z</dcterms:modified>
</cp:coreProperties>
</file>